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5" r:id="rId10"/>
    <p:sldId id="264" r:id="rId11"/>
    <p:sldId id="271" r:id="rId12"/>
    <p:sldId id="265" r:id="rId13"/>
    <p:sldId id="272" r:id="rId14"/>
    <p:sldId id="274" r:id="rId15"/>
    <p:sldId id="266" r:id="rId16"/>
    <p:sldId id="267" r:id="rId17"/>
    <p:sldId id="268" r:id="rId18"/>
    <p:sldId id="269" r:id="rId19"/>
    <p:sldId id="270" r:id="rId20"/>
    <p:sldId id="273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0"/>
  </p:normalViewPr>
  <p:slideViewPr>
    <p:cSldViewPr snapToGrid="0">
      <p:cViewPr varScale="1">
        <p:scale>
          <a:sx n="109" d="100"/>
          <a:sy n="109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9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4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524000" y="3314703"/>
            <a:ext cx="9144000" cy="1549608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4956385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>
                <a:solidFill>
                  <a:srgbClr val="D9D9D9"/>
                </a:solidFill>
              </a:defRPr>
            </a:lvl1pPr>
            <a:lvl2pPr marL="0" indent="457200" algn="ctr">
              <a:buSzTx/>
              <a:buFontTx/>
              <a:buNone/>
              <a:defRPr sz="2400">
                <a:solidFill>
                  <a:srgbClr val="D9D9D9"/>
                </a:solidFill>
              </a:defRPr>
            </a:lvl2pPr>
            <a:lvl3pPr marL="0" indent="914400" algn="ctr">
              <a:buSzTx/>
              <a:buFontTx/>
              <a:buNone/>
              <a:defRPr sz="2400">
                <a:solidFill>
                  <a:srgbClr val="D9D9D9"/>
                </a:solidFill>
              </a:defRPr>
            </a:lvl3pPr>
            <a:lvl4pPr marL="0" indent="1371600" algn="ctr">
              <a:buSzTx/>
              <a:buFontTx/>
              <a:buNone/>
              <a:defRPr sz="2400">
                <a:solidFill>
                  <a:srgbClr val="D9D9D9"/>
                </a:solidFill>
              </a:defRPr>
            </a:lvl4pPr>
            <a:lvl5pPr marL="0" indent="1828800" algn="ctr">
              <a:buSzTx/>
              <a:buFontTx/>
              <a:buNone/>
              <a:defRPr sz="2400">
                <a:solidFill>
                  <a:srgbClr val="D9D9D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ELECTRONICS WORKSHOP 2"/>
          <p:cNvSpPr txBox="1"/>
          <p:nvPr/>
        </p:nvSpPr>
        <p:spPr>
          <a:xfrm>
            <a:off x="580605" y="283115"/>
            <a:ext cx="11030791" cy="2794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9600">
                <a:solidFill>
                  <a:srgbClr val="FF2600"/>
                </a:solidFill>
              </a:defRPr>
            </a:lvl1pPr>
          </a:lstStyle>
          <a:p>
            <a:r>
              <a:t>ELECTRONICS WORKSHOP 2</a:t>
            </a:r>
          </a:p>
        </p:txBody>
      </p:sp>
      <p:sp>
        <p:nvSpPr>
          <p:cNvPr id="16" name="SPRING 2023…"/>
          <p:cNvSpPr txBox="1"/>
          <p:nvPr/>
        </p:nvSpPr>
        <p:spPr>
          <a:xfrm>
            <a:off x="5572602" y="2999400"/>
            <a:ext cx="1315900" cy="625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>
                <a:solidFill>
                  <a:srgbClr val="FF2600"/>
                </a:solidFill>
              </a:defRPr>
            </a:pPr>
            <a:r>
              <a:t>SPRING 2023</a:t>
            </a:r>
          </a:p>
          <a:p>
            <a:pPr algn="ctr">
              <a:defRPr>
                <a:solidFill>
                  <a:srgbClr val="FF2600"/>
                </a:solidFill>
              </a:defRPr>
            </a:pPr>
            <a:r>
              <a:t>UG 2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7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6fNE6M4alQIeRza7LSwQiET74nCjPhKP/view?usp=share_lin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1"/>
          <p:cNvSpPr txBox="1">
            <a:spLocks noGrp="1"/>
          </p:cNvSpPr>
          <p:nvPr>
            <p:ph type="ctrTitle"/>
          </p:nvPr>
        </p:nvSpPr>
        <p:spPr>
          <a:xfrm>
            <a:off x="1524000" y="3634155"/>
            <a:ext cx="9144000" cy="212891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00"/>
                </a:solidFill>
              </a:rPr>
              <a:t>Presentation_video</a:t>
            </a:r>
            <a:r>
              <a:rPr lang="en-US" sz="2000" dirty="0">
                <a:solidFill>
                  <a:srgbClr val="FFFF00"/>
                </a:solidFill>
              </a:rPr>
              <a:t> :</a:t>
            </a:r>
            <a:r>
              <a:rPr lang="en-US" sz="2000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https://drive.google.com/file/d/16fNE6M4alQIeRza7LSwQiET74nCjPhKP/view?usp=share_link</a:t>
            </a:r>
            <a:br>
              <a:rPr lang="en-US" sz="4800" dirty="0"/>
            </a:br>
            <a:r>
              <a:rPr lang="en-US" sz="4000" dirty="0">
                <a:solidFill>
                  <a:srgbClr val="FF0000"/>
                </a:solidFill>
              </a:rPr>
              <a:t>FAST ACTING RESISTIVE HOT PLATE WITH CONTROL AND DISPLAY</a:t>
            </a:r>
            <a:endParaRPr sz="4000" dirty="0">
              <a:solidFill>
                <a:srgbClr val="FF0000"/>
              </a:solidFill>
            </a:endParaRPr>
          </a:p>
        </p:txBody>
      </p:sp>
      <p:sp>
        <p:nvSpPr>
          <p:cNvPr id="99" name="Subtitle 2"/>
          <p:cNvSpPr txBox="1">
            <a:spLocks noGrp="1"/>
          </p:cNvSpPr>
          <p:nvPr>
            <p:ph type="subTitle" sz="half" idx="1"/>
          </p:nvPr>
        </p:nvSpPr>
        <p:spPr>
          <a:xfrm>
            <a:off x="978808" y="5880295"/>
            <a:ext cx="10627023" cy="64946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dirty="0">
                <a:solidFill>
                  <a:srgbClr val="FFFF00"/>
                </a:solidFill>
              </a:rPr>
              <a:t>Team</a:t>
            </a:r>
            <a:r>
              <a:rPr lang="en-US" dirty="0">
                <a:solidFill>
                  <a:srgbClr val="FFFF00"/>
                </a:solidFill>
              </a:rPr>
              <a:t> No 21</a:t>
            </a:r>
          </a:p>
          <a:p>
            <a:r>
              <a:rPr lang="en-US" dirty="0">
                <a:solidFill>
                  <a:srgbClr val="FFFF00"/>
                </a:solidFill>
              </a:rPr>
              <a:t>             NIPUN GOYAL (2021102029)                                          AYUSH RAGHUVANSHI (2021102037)</a:t>
            </a:r>
          </a:p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1E1B6-9B68-93DE-1C53-4A4594B06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INTUITION OF WORKING OF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C4989-8843-612D-5E2B-5A478C99B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/>
              <a:t>We are using LM35 as our temperature sensor and it outputs analog voltage = 10*(temperature in degree c) mV.</a:t>
            </a:r>
          </a:p>
          <a:p>
            <a:pPr algn="just"/>
            <a:r>
              <a:rPr lang="en-US" dirty="0"/>
              <a:t>We set a desired voltage to one terminal of comparator proportional to desired temperature and when present voltage corresponding to present temperature of heating element exceeds the desired voltage then comparator gives 0 V and NMOS turns off and hence relay turns OFF and hence heating stops.</a:t>
            </a:r>
          </a:p>
          <a:p>
            <a:pPr algn="just"/>
            <a:r>
              <a:rPr lang="en-US" dirty="0"/>
              <a:t>Otherwise NMOS turns ON and 220V AC passes through </a:t>
            </a:r>
            <a:r>
              <a:rPr lang="en-US" dirty="0" err="1"/>
              <a:t>heting</a:t>
            </a:r>
            <a:r>
              <a:rPr lang="en-US" dirty="0"/>
              <a:t> element and it again starts heating.  </a:t>
            </a:r>
          </a:p>
        </p:txBody>
      </p:sp>
    </p:spTree>
    <p:extLst>
      <p:ext uri="{BB962C8B-B14F-4D97-AF65-F5344CB8AC3E}">
        <p14:creationId xmlns:p14="http://schemas.microsoft.com/office/powerpoint/2010/main" val="1946485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F002E-48F4-A6D8-C330-3E586F0E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(LM35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verification)</a:t>
            </a:r>
          </a:p>
        </p:txBody>
      </p:sp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71F11016-EE26-32BC-C343-7B9DD1F1E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0"/>
            <a:ext cx="7699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770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F002E-48F4-A6D8-C330-3E586F0E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(comparator outputs at various temperatures)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100278A-B07E-FF62-AC2B-754D4B967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273" y="1"/>
            <a:ext cx="755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90891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F002E-48F4-A6D8-C330-3E586F0E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(Noise)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998035B-FA1D-78EF-AB26-918F4EF31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0"/>
            <a:ext cx="763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89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F002E-48F4-A6D8-C330-3E586F0E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(LM317)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64CB024-C41A-9C13-3BEB-86EB085BB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175845"/>
            <a:ext cx="7664196" cy="658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9788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00CD00-DF3E-4660-A6EC-A18C3B7F9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9DB49-D594-9A2A-090F-01301C01D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2" y="4571891"/>
            <a:ext cx="4391024" cy="16488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3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BOARD CIRCUIT </a:t>
            </a:r>
          </a:p>
        </p:txBody>
      </p:sp>
      <p:pic>
        <p:nvPicPr>
          <p:cNvPr id="5" name="Picture 4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5D3F3249-E4B4-D376-A7C2-FCDB1CE68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" r="1" b="24913"/>
          <a:stretch/>
        </p:blipFill>
        <p:spPr>
          <a:xfrm>
            <a:off x="6" y="2"/>
            <a:ext cx="6000749" cy="3342653"/>
          </a:xfrm>
          <a:custGeom>
            <a:avLst/>
            <a:gdLst/>
            <a:ahLst/>
            <a:cxnLst/>
            <a:rect l="l" t="t" r="r" b="b"/>
            <a:pathLst>
              <a:path w="6000749" h="3342653">
                <a:moveTo>
                  <a:pt x="0" y="0"/>
                </a:moveTo>
                <a:lnTo>
                  <a:pt x="6000749" y="0"/>
                </a:lnTo>
                <a:lnTo>
                  <a:pt x="6000749" y="3198652"/>
                </a:lnTo>
                <a:lnTo>
                  <a:pt x="5572124" y="3171203"/>
                </a:lnTo>
                <a:lnTo>
                  <a:pt x="0" y="3342653"/>
                </a:lnTo>
                <a:close/>
              </a:path>
            </a:pathLst>
          </a:cu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1EAADCB-A3AB-9DFB-D302-90FFFAB3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7" r="7924" b="2"/>
          <a:stretch/>
        </p:blipFill>
        <p:spPr>
          <a:xfrm>
            <a:off x="6191245" y="2"/>
            <a:ext cx="6000750" cy="3418853"/>
          </a:xfrm>
          <a:custGeom>
            <a:avLst/>
            <a:gdLst/>
            <a:ahLst/>
            <a:cxnLst/>
            <a:rect l="l" t="t" r="r" b="b"/>
            <a:pathLst>
              <a:path w="6000750" h="3418853">
                <a:moveTo>
                  <a:pt x="0" y="0"/>
                </a:moveTo>
                <a:lnTo>
                  <a:pt x="6000750" y="0"/>
                </a:lnTo>
                <a:lnTo>
                  <a:pt x="6000750" y="227978"/>
                </a:lnTo>
                <a:lnTo>
                  <a:pt x="6000750" y="2065168"/>
                </a:lnTo>
                <a:lnTo>
                  <a:pt x="6000750" y="3342653"/>
                </a:lnTo>
                <a:lnTo>
                  <a:pt x="3248025" y="3418853"/>
                </a:lnTo>
                <a:lnTo>
                  <a:pt x="0" y="3210852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9AB5DBD-0A57-4DBC-B49F-205E268F1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DE7FF6-DA62-40A9-8F5D-F82D3020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D38D133-BB29-4B7D-AFB2-7D132F45A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E3049-B837-6D36-DC60-9F91059F6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1026" y="4571892"/>
            <a:ext cx="5692774" cy="16488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kern="1200" dirty="0">
                <a:solidFill>
                  <a:schemeClr val="bg1">
                    <a:alpha val="80000"/>
                  </a:schemeClr>
                </a:solidFill>
              </a:rPr>
              <a:t>We have prepared a proper casing for out control logic with a resistive heating plate projecting outwards.</a:t>
            </a:r>
          </a:p>
        </p:txBody>
      </p:sp>
    </p:spTree>
    <p:extLst>
      <p:ext uri="{BB962C8B-B14F-4D97-AF65-F5344CB8AC3E}">
        <p14:creationId xmlns:p14="http://schemas.microsoft.com/office/powerpoint/2010/main" val="42580251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8A4B-54C3-E761-0FDA-CE7F572C0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6801B-AF64-DE84-4ADC-C8F814E2F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48363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We tested our device with 7V DC and 220V AC and we observed that it was working fine .</a:t>
            </a:r>
          </a:p>
          <a:p>
            <a:pPr algn="just"/>
            <a:r>
              <a:rPr lang="en-US" dirty="0"/>
              <a:t>We set our desired temperature to be 100 degree C and the temperature started to rise and once it reached 100 degree C LED stopped glowing that meant circuit is now OFF after that it cooled and once temp reduced from 100 then it turned ON again.</a:t>
            </a:r>
          </a:p>
          <a:p>
            <a:pPr algn="just"/>
            <a:r>
              <a:rPr lang="en-US" dirty="0"/>
              <a:t>After that we poured water on it to check whether it boils or not and we observed that it boiled and </a:t>
            </a:r>
            <a:r>
              <a:rPr lang="en-US" dirty="0" err="1"/>
              <a:t>vapourised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We can not heat it above 130 due to limitation of LM35.</a:t>
            </a:r>
          </a:p>
        </p:txBody>
      </p:sp>
    </p:spTree>
    <p:extLst>
      <p:ext uri="{BB962C8B-B14F-4D97-AF65-F5344CB8AC3E}">
        <p14:creationId xmlns:p14="http://schemas.microsoft.com/office/powerpoint/2010/main" val="10223223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9033-8781-A836-2B21-396087363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7A7B0-ABA9-70D3-1001-340426291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major challenge that we faced was working with 220V ac . It included converting AC to low volt DC which various times got very risky (We burst few capacitors and resistors)</a:t>
            </a:r>
          </a:p>
          <a:p>
            <a:r>
              <a:rPr lang="en-US" dirty="0"/>
              <a:t>Another challenge was choosing appropriate heating element and resistive plate selection.</a:t>
            </a:r>
          </a:p>
          <a:p>
            <a:r>
              <a:rPr lang="en-US" dirty="0"/>
              <a:t>Another major challenge was choosing a temperature sensor that has a decent temperature range and also provides linear temp vs voltage curve .</a:t>
            </a:r>
          </a:p>
          <a:p>
            <a:r>
              <a:rPr lang="en-US" dirty="0"/>
              <a:t>We also found it challenging to attach our temp sensor with heating element .</a:t>
            </a:r>
          </a:p>
        </p:txBody>
      </p:sp>
    </p:spTree>
    <p:extLst>
      <p:ext uri="{BB962C8B-B14F-4D97-AF65-F5344CB8AC3E}">
        <p14:creationId xmlns:p14="http://schemas.microsoft.com/office/powerpoint/2010/main" val="269072637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6324A-738E-8A11-4C4F-8F6311CC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POSED IMPROVEMENTS AND CONSTRAINTS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21C9A-159E-5729-A12B-CB8A03B64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can use a LM35 temp sensor , its V=(10mV)*(temp) is linear But </a:t>
            </a:r>
            <a:r>
              <a:rPr lang="en-US" dirty="0" err="1"/>
              <a:t>constarints</a:t>
            </a:r>
            <a:r>
              <a:rPr lang="en-US" dirty="0"/>
              <a:t> with it is that its temperature is only 150 degree C.</a:t>
            </a:r>
          </a:p>
          <a:p>
            <a:r>
              <a:rPr lang="en-US" dirty="0" err="1"/>
              <a:t>Aluminium</a:t>
            </a:r>
            <a:r>
              <a:rPr lang="en-US" dirty="0"/>
              <a:t> can be very decent as an resistive plate due to its satisfactory conductance.</a:t>
            </a:r>
          </a:p>
          <a:p>
            <a:r>
              <a:rPr lang="en-US" dirty="0"/>
              <a:t>Mica can be used as heating element due to its high resistivity and heat tolerating capacity.</a:t>
            </a:r>
          </a:p>
          <a:p>
            <a:r>
              <a:rPr lang="en-US" dirty="0"/>
              <a:t>One can use high temperature tape to attach sensor with heating plate , also one can use thread to tie them both or can make a groove in plate and fit the sensor inside that. </a:t>
            </a:r>
          </a:p>
        </p:txBody>
      </p:sp>
    </p:spTree>
    <p:extLst>
      <p:ext uri="{BB962C8B-B14F-4D97-AF65-F5344CB8AC3E}">
        <p14:creationId xmlns:p14="http://schemas.microsoft.com/office/powerpoint/2010/main" val="3766065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90D6-1406-1CD0-CD95-9C0B00A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D29CA-485D-BA71-E856-D68EB4C14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to LM35 being slow , we observed a initial shoot up to temperature above the desired temperature which settles gradually at desired temp.</a:t>
            </a:r>
          </a:p>
          <a:p>
            <a:r>
              <a:rPr lang="en-US" dirty="0"/>
              <a:t>Otherwise the device is working nicely and also displaying and control mechanism are perfect.</a:t>
            </a:r>
          </a:p>
          <a:p>
            <a:r>
              <a:rPr lang="en-US" dirty="0"/>
              <a:t>It is also fast acting , achieves 100 degree C from 30 degree C in nearly 1 minute.</a:t>
            </a:r>
          </a:p>
          <a:p>
            <a:r>
              <a:rPr lang="en-US" dirty="0"/>
              <a:t>It is also quite portable device and properly cased as well in a box.</a:t>
            </a:r>
          </a:p>
        </p:txBody>
      </p:sp>
    </p:spTree>
    <p:extLst>
      <p:ext uri="{BB962C8B-B14F-4D97-AF65-F5344CB8AC3E}">
        <p14:creationId xmlns:p14="http://schemas.microsoft.com/office/powerpoint/2010/main" val="13109495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>
              <a:defRPr>
                <a:solidFill>
                  <a:srgbClr val="00396E"/>
                </a:solidFill>
              </a:defRPr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2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4480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          </a:t>
            </a:r>
            <a:r>
              <a:rPr lang="en-IN" b="1" i="0" u="sng" dirty="0">
                <a:solidFill>
                  <a:schemeClr val="tx1"/>
                </a:solidFill>
                <a:effectLst/>
                <a:latin typeface="Söhne"/>
              </a:rPr>
              <a:t>Benefits: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Fast heating, precise temperature control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Real-time temperature feedback and energy-efficient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Increased productivity and cost-effective</a:t>
            </a:r>
          </a:p>
          <a:p>
            <a:pPr marL="0" indent="0" algn="just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         </a:t>
            </a:r>
            <a:r>
              <a:rPr lang="en-IN" b="1" i="0" u="sng" dirty="0">
                <a:solidFill>
                  <a:schemeClr val="tx1"/>
                </a:solidFill>
                <a:effectLst/>
                <a:latin typeface="Söhne"/>
              </a:rPr>
              <a:t>Applications</a:t>
            </a:r>
            <a:endParaRPr lang="en-IN" b="0" i="0" dirty="0">
              <a:solidFill>
                <a:schemeClr val="tx1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Laboratory work, cooking, industrial processes</a:t>
            </a:r>
          </a:p>
          <a:p>
            <a:pPr marL="0" indent="0" algn="just">
              <a:buNone/>
            </a:pP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          </a:t>
            </a:r>
            <a:r>
              <a:rPr lang="en-IN" b="1" i="0" u="sng" dirty="0">
                <a:solidFill>
                  <a:schemeClr val="tx1"/>
                </a:solidFill>
                <a:effectLst/>
                <a:latin typeface="Söhne"/>
              </a:rPr>
              <a:t>Investment</a:t>
            </a:r>
            <a:r>
              <a:rPr lang="en-IN" b="0" i="0" dirty="0">
                <a:solidFill>
                  <a:schemeClr val="tx1"/>
                </a:solidFill>
                <a:effectLst/>
                <a:latin typeface="Söhne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Valuable tool for efficiency and productivity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IN" b="0" i="0" dirty="0">
                <a:solidFill>
                  <a:srgbClr val="FF0000"/>
                </a:solidFill>
                <a:effectLst/>
                <a:latin typeface="Söhne"/>
              </a:rPr>
              <a:t>Essential for achieving goals quickly and reliably.</a:t>
            </a:r>
          </a:p>
          <a:p>
            <a:endParaRPr lang="en-IN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6A37A-2877-EA20-C258-7935D4F2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6352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7E1DC-316C-69EB-FB7C-6D9D314F3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04937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03FD-21E2-997A-437E-C5C3D1C39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LITERATURE SURVEY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4D0F8-FA18-FFBE-4E35-3D153E1A0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algn="just"/>
            <a:r>
              <a:rPr lang="en-IN" dirty="0">
                <a:effectLst/>
                <a:latin typeface="LMRoman12-Regular-Identity-H"/>
              </a:rPr>
              <a:t>we considered to implement a feed- back loop </a:t>
            </a:r>
            <a:r>
              <a:rPr lang="en-IN" dirty="0" err="1">
                <a:effectLst/>
                <a:latin typeface="LMRoman12-Regular-Identity-H"/>
              </a:rPr>
              <a:t>analog</a:t>
            </a:r>
            <a:r>
              <a:rPr lang="en-IN" dirty="0">
                <a:effectLst/>
                <a:latin typeface="LMRoman12-Regular-Identity-H"/>
              </a:rPr>
              <a:t> control system. Such system will consist of a temperature sensor, power supply and a method to compare the sensor reading with the expecting temperature and control the power input according to the feedback (sensor reading). 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99B4C-4B6F-050E-A079-F5E9BB84F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46" y="4504592"/>
            <a:ext cx="7112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48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019D8-4E98-7152-7C04-B012D40F7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914" y="947685"/>
            <a:ext cx="3410712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ELECTRIC IRON (INSPIRATION)</a:t>
            </a: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310D3-E950-CEA8-09C5-551009277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512" y="2485272"/>
            <a:ext cx="4343390" cy="3644272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</a:rPr>
              <a:t>We observed that inside electric iron there is a thermostat which bends on increasing temperature, when iron surpasses a certain desired temperature, the thermostat bends and breaks the circuit.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</a:rPr>
              <a:t>This method is good if we want to implement control over few discrete temperatures.</a:t>
            </a:r>
          </a:p>
        </p:txBody>
      </p:sp>
      <p:pic>
        <p:nvPicPr>
          <p:cNvPr id="5" name="Picture 4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CA444683-AA4C-FE53-8CFF-82A666844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2" r="15689" b="-1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286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7DC1A-EEBF-7068-CBBE-9360EDA41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8617862-A91C-A2B0-F1CB-D5330E1D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568036"/>
            <a:ext cx="7262414" cy="583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313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936B-3A82-5EB6-B4D9-DB97B712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PRELIMINERY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7E50A-18D3-5162-DFA9-5F47F92D61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    MATERIAL REQUIRED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1800" dirty="0"/>
              <a:t>1 LM35 (temperature sensor)</a:t>
            </a:r>
          </a:p>
          <a:p>
            <a:pPr marL="0" indent="0" algn="just">
              <a:buNone/>
            </a:pPr>
            <a:r>
              <a:rPr lang="en-US" sz="1800" dirty="0"/>
              <a:t>2 heating element (resistive plate)</a:t>
            </a:r>
          </a:p>
          <a:p>
            <a:pPr marL="0" indent="0" algn="just">
              <a:buNone/>
            </a:pPr>
            <a:r>
              <a:rPr lang="en-US" sz="1800" dirty="0"/>
              <a:t>3 Arduino and </a:t>
            </a:r>
            <a:r>
              <a:rPr lang="en-US" sz="1800" dirty="0" err="1"/>
              <a:t>Oled</a:t>
            </a:r>
            <a:r>
              <a:rPr lang="en-US" sz="1800" dirty="0"/>
              <a:t> display</a:t>
            </a:r>
          </a:p>
          <a:p>
            <a:pPr marL="0" indent="0" algn="just">
              <a:buNone/>
            </a:pPr>
            <a:r>
              <a:rPr lang="en-US" sz="1800" dirty="0"/>
              <a:t>4 potentiometer</a:t>
            </a:r>
          </a:p>
          <a:p>
            <a:pPr marL="0" indent="0" algn="just">
              <a:buNone/>
            </a:pPr>
            <a:r>
              <a:rPr lang="en-US" sz="1800" dirty="0"/>
              <a:t>5 5V comparator</a:t>
            </a:r>
          </a:p>
          <a:p>
            <a:pPr marL="0" indent="0" algn="just">
              <a:buNone/>
            </a:pPr>
            <a:r>
              <a:rPr lang="en-US" sz="1800" dirty="0"/>
              <a:t>6 NMOS (MOSFET)</a:t>
            </a:r>
          </a:p>
          <a:p>
            <a:pPr marL="0" indent="0" algn="just">
              <a:buNone/>
            </a:pPr>
            <a:r>
              <a:rPr lang="en-US" sz="1800" dirty="0"/>
              <a:t>7 Diode</a:t>
            </a:r>
          </a:p>
          <a:p>
            <a:pPr marL="0" indent="0" algn="just">
              <a:buNone/>
            </a:pPr>
            <a:r>
              <a:rPr lang="en-US" sz="1800" dirty="0"/>
              <a:t>8 Relay (DC : 5V    AC : 220V)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779195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2FA39-D0FB-64BB-D47E-23070CF1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Circuit diagram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5AF2-4B02-5DE6-3F2B-C155AF33E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03935D6A-77D8-641A-CA0F-DA1578295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811" y="1732496"/>
            <a:ext cx="6273312" cy="4537595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F4E4FEE6-316F-9994-77A0-AE6053D3F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4" y="1825625"/>
            <a:ext cx="51562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324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C571-55E4-013C-BC9C-358A80B1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1FCD1-52A5-393F-3CC2-1D52CA0C8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text, document&#10;&#10;Description automatically generated">
            <a:extLst>
              <a:ext uri="{FF2B5EF4-FFF2-40B4-BE49-F238E27FC236}">
                <a16:creationId xmlns:a16="http://schemas.microsoft.com/office/drawing/2014/main" id="{16BAB7B2-47EB-0317-3854-B43BE8C9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2617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5A3A-A922-EBC2-0098-78C3E8A7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193A-9014-B110-6CE3-7710FE8A1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ABFC29B-5FB5-B550-96F8-65930B5A4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005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759</Words>
  <Application>Microsoft Macintosh PowerPoint</Application>
  <PresentationFormat>Widescreen</PresentationFormat>
  <Paragraphs>64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LMRoman12-Regular-Identity-H</vt:lpstr>
      <vt:lpstr>Söhne</vt:lpstr>
      <vt:lpstr>Office Theme</vt:lpstr>
      <vt:lpstr>Presentation_video :https://drive.google.com/file/d/16fNE6M4alQIeRza7LSwQiET74nCjPhKP/view?usp=share_link FAST ACTING RESISTIVE HOT PLATE WITH CONTROL AND DISPLAY</vt:lpstr>
      <vt:lpstr>MOTIVATION</vt:lpstr>
      <vt:lpstr>LITERATURE SURVEY</vt:lpstr>
      <vt:lpstr>ELECTRIC IRON (INSPIRATION)</vt:lpstr>
      <vt:lpstr>BLOCK DIAGRAM</vt:lpstr>
      <vt:lpstr>PRELIMINERY DESIGN</vt:lpstr>
      <vt:lpstr>Circuit diagram</vt:lpstr>
      <vt:lpstr>PowerPoint Presentation</vt:lpstr>
      <vt:lpstr>PowerPoint Presentation</vt:lpstr>
      <vt:lpstr>BASIC INTUITION OF WORKING OF CIRCUIT</vt:lpstr>
      <vt:lpstr>ANALYSIS (LM35 verification)</vt:lpstr>
      <vt:lpstr>ANALYSIS (comparator outputs at various temperatures)</vt:lpstr>
      <vt:lpstr>ANALYSIS (Noise)</vt:lpstr>
      <vt:lpstr>ANALYSIS (LM317)</vt:lpstr>
      <vt:lpstr>ON BOARD CIRCUIT </vt:lpstr>
      <vt:lpstr>TEST SUMMARY</vt:lpstr>
      <vt:lpstr>CHALLENGES FACED</vt:lpstr>
      <vt:lpstr>POSED IMPROVEMENTS AND CONSTRAINTS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ACTING RESISTIVE HOT PLATE WITH CONTROL AND DISPLAY</dc:title>
  <cp:lastModifiedBy>Nipun Goyal</cp:lastModifiedBy>
  <cp:revision>6</cp:revision>
  <dcterms:modified xsi:type="dcterms:W3CDTF">2023-05-04T11:15:45Z</dcterms:modified>
</cp:coreProperties>
</file>